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10" r:id="rId26"/>
    <p:sldId id="280" r:id="rId27"/>
    <p:sldId id="311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12" r:id="rId42"/>
    <p:sldId id="313" r:id="rId43"/>
    <p:sldId id="314" r:id="rId44"/>
    <p:sldId id="315" r:id="rId45"/>
    <p:sldId id="317" r:id="rId46"/>
    <p:sldId id="318" r:id="rId47"/>
    <p:sldId id="319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</p:sldIdLst>
  <p:sldSz cx="9144000" cy="5143500" type="screen16x9"/>
  <p:notesSz cx="6858000" cy="9144000"/>
  <p:embeddedFontLst>
    <p:embeddedFont>
      <p:font typeface="Raleway" panose="020B0604020202020204" charset="0"/>
      <p:regular r:id="rId66"/>
      <p:bold r:id="rId67"/>
      <p:italic r:id="rId68"/>
      <p:boldItalic r:id="rId69"/>
    </p:embeddedFont>
    <p:embeddedFont>
      <p:font typeface="Raleway Medium" panose="020B0604020202020204" charset="0"/>
      <p:regular r:id="rId70"/>
      <p:bold r:id="rId71"/>
      <p:italic r:id="rId72"/>
      <p:boldItalic r:id="rId73"/>
    </p:embeddedFont>
    <p:embeddedFont>
      <p:font typeface="Raleway SemiBold" panose="020B0604020202020204" charset="0"/>
      <p:regular r:id="rId74"/>
      <p:bold r:id="rId75"/>
      <p:italic r:id="rId76"/>
      <p:boldItalic r:id="rId77"/>
    </p:embeddedFont>
    <p:embeddedFont>
      <p:font typeface="Varela Round" panose="020B0604020202020204" charset="-79"/>
      <p:regular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0CF3FB-4538-47EE-ADFC-7BDD1C00B1FC}">
  <a:tblStyle styleId="{320CF3FB-4538-47EE-ADFC-7BDD1C00B1F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7ff3f1d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57ff3f1d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7ff3f1d8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57ff3f1d8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7ff3f1d8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57ff3f1d8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7ff3f1d8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57ff3f1d8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7ff3f1d8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57ff3f1d8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7ff3f1d8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57ff3f1d8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7ff3f1d8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57ff3f1d8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7ff3f1d8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57ff3f1d8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7ff3f1d8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57ff3f1d8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7ff3f1d8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57ff3f1d8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7ff3f1d8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57ff3f1d8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7ff3f1d8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57ff3f1d8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7ff3f1d8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57ff3f1d8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7ff3f1d8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57ff3f1d8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7ff3f1d8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57ff3f1d8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7ff3f1d8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57ff3f1d8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7ff3f1d8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57ff3f1d8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7ff3f1d80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57ff3f1d80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7ff3f1d8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57ff3f1d80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7ff3f1d8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57ff3f1d8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7ff3f1d8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57ff3f1d8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7ff3f1d80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57ff3f1d80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ítulo">
  <p:cSld name="MAIN_POI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 hasCustomPrompt="1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 b="1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Simples">
  <p:cSld name="MAIN_POINT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email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origamid.com/projetos/flexbox-guia-completo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lexboxfroggy.com/#pt-br" TargetMode="External"/><Relationship Id="rId4" Type="http://schemas.openxmlformats.org/officeDocument/2006/relationships/hyperlink" Target="http://www.flexboxdefense.com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584450" y="2096425"/>
            <a:ext cx="59751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HTML SEMÂNTICO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&amp; FORMULÁRIOS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519300" y="1183901"/>
            <a:ext cx="7567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action=”script.php” method=”post”&gt;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19300" y="3932350"/>
            <a:ext cx="81069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Definição: tag específica para criação de formulários em páginas web.</a:t>
            </a:r>
            <a:endParaRPr sz="18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4" name="Google Shape;114;p19"/>
          <p:cNvCxnSpPr>
            <a:endCxn id="115" idx="0"/>
          </p:cNvCxnSpPr>
          <p:nvPr/>
        </p:nvCxnSpPr>
        <p:spPr>
          <a:xfrm>
            <a:off x="2281925" y="1677025"/>
            <a:ext cx="12600" cy="1150500"/>
          </a:xfrm>
          <a:prstGeom prst="straightConnector1">
            <a:avLst/>
          </a:prstGeom>
          <a:noFill/>
          <a:ln w="28575" cap="flat" cmpd="sng">
            <a:solidFill>
              <a:srgbClr val="CB1E4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" name="Google Shape;115;p19"/>
          <p:cNvSpPr txBox="1"/>
          <p:nvPr/>
        </p:nvSpPr>
        <p:spPr>
          <a:xfrm>
            <a:off x="1030925" y="2827525"/>
            <a:ext cx="2527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Página que irá processar os dados enviados</a:t>
            </a:r>
            <a:endParaRPr sz="16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519300" y="3932350"/>
            <a:ext cx="81069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tag específica para criação de formulários em páginas web.</a:t>
            </a:r>
            <a:endParaRPr sz="18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519300" y="1183901"/>
            <a:ext cx="7567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&lt;form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=”script.php” method=”post”&gt;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3" name="Google Shape;123;p20"/>
          <p:cNvCxnSpPr>
            <a:endCxn id="124" idx="0"/>
          </p:cNvCxnSpPr>
          <p:nvPr/>
        </p:nvCxnSpPr>
        <p:spPr>
          <a:xfrm>
            <a:off x="5898450" y="1829600"/>
            <a:ext cx="25200" cy="1116300"/>
          </a:xfrm>
          <a:prstGeom prst="straightConnector1">
            <a:avLst/>
          </a:prstGeom>
          <a:noFill/>
          <a:ln w="28575" cap="flat" cmpd="sng">
            <a:solidFill>
              <a:srgbClr val="CB1E4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4" name="Google Shape;124;p20"/>
          <p:cNvSpPr txBox="1"/>
          <p:nvPr/>
        </p:nvSpPr>
        <p:spPr>
          <a:xfrm>
            <a:off x="4521750" y="2945900"/>
            <a:ext cx="28038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Método de envio.</a:t>
            </a:r>
            <a:endParaRPr sz="16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Pode ser GET ou POST.</a:t>
            </a:r>
            <a:endParaRPr sz="16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519300" y="3932350"/>
            <a:ext cx="81069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tag específica para criação de formulários em páginas web.</a:t>
            </a:r>
            <a:endParaRPr sz="18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519300" y="1183901"/>
            <a:ext cx="7567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&lt;form action=”script.php”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=”post”&gt;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19300" y="1109425"/>
            <a:ext cx="8428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20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2000" b="1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pt-BR" sz="2000" b="1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pt-BR" sz="2000" b="1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pt-BR" sz="2000" b="1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pt-BR" sz="2000" b="1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=”” </a:t>
            </a:r>
            <a:r>
              <a:rPr lang="pt-BR" sz="2000" b="1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2000" b="1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519300" y="2404350"/>
            <a:ext cx="7946100" cy="19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tag &lt;input&gt; especifica um campo de entrada no qual o usuário pode inserir dados.</a:t>
            </a:r>
            <a:endParaRPr sz="18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Os elementos &lt;input&gt; são usados ​​em um elemento &lt;form&gt; para declarar controles de entrada que permitem aos usuários inserir dados.</a:t>
            </a:r>
            <a:endParaRPr sz="18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Um campo de entrada pode variar de várias maneiras, dependendo do atributo type.</a:t>
            </a:r>
            <a:endParaRPr sz="18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519300" y="1109425"/>
            <a:ext cx="83478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=”text” name=”usuario” value=”” required/&gt;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1942300" y="1614150"/>
            <a:ext cx="8700" cy="57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1" name="Google Shape;141;p22"/>
          <p:cNvSpPr txBox="1"/>
          <p:nvPr/>
        </p:nvSpPr>
        <p:spPr>
          <a:xfrm>
            <a:off x="519300" y="2417725"/>
            <a:ext cx="80667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atributo </a:t>
            </a:r>
            <a:r>
              <a:rPr lang="pt-BR" sz="16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type 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 responsável por dizer o tipo de campo de informação e podemos ter o alguns tipo como: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●"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text - usado para texto pequeno ex: Nome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●"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email - usado para e-mails ex: </a:t>
            </a:r>
            <a:r>
              <a:rPr lang="pt-BR" sz="1600" b="0" i="0" u="sng" strike="noStrike" cap="non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email@email.com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●"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password - usado para senhas ex: *******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●"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submit - usado para enviar as informações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519300" y="2191050"/>
            <a:ext cx="8347800" cy="19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Além disso, tem mais dois valores específicos: Radio e Checkbox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lang="pt-BR" sz="16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type=”radio”</a:t>
            </a:r>
            <a:r>
              <a:rPr lang="pt-BR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name=”estado_civil” value=”Solteiro”&gt;</a:t>
            </a:r>
            <a:endParaRPr sz="16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lang="pt-BR" sz="16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type=”radio”</a:t>
            </a:r>
            <a:r>
              <a:rPr lang="pt-BR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name=”estado_civil” value=”Casado”&gt;</a:t>
            </a:r>
            <a:endParaRPr sz="16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lang="pt-BR" sz="16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type=”checkbox”</a:t>
            </a:r>
            <a:r>
              <a:rPr lang="pt-BR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name=”hobbies” value=”Surf”&gt;</a:t>
            </a:r>
            <a:endParaRPr sz="16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lang="pt-BR" sz="16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type=”checkbox”</a:t>
            </a:r>
            <a:r>
              <a:rPr lang="pt-BR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name=”hobbies” value=”Música”&gt;</a:t>
            </a:r>
            <a:endParaRPr sz="16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519300" y="1109425"/>
            <a:ext cx="83478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=”text” name=”usuario” value=”” required/&gt;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 flipH="1">
            <a:off x="1942300" y="1614150"/>
            <a:ext cx="8700" cy="57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19300" y="1109425"/>
            <a:ext cx="8624700" cy="3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 type=”text”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=”usuario” value=”” required /&gt;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56" name="Google Shape;156;p24"/>
          <p:cNvCxnSpPr/>
          <p:nvPr/>
        </p:nvCxnSpPr>
        <p:spPr>
          <a:xfrm>
            <a:off x="4030762" y="1570534"/>
            <a:ext cx="7200" cy="886200"/>
          </a:xfrm>
          <a:prstGeom prst="straightConnector1">
            <a:avLst/>
          </a:prstGeom>
          <a:noFill/>
          <a:ln w="28575" cap="flat" cmpd="sng">
            <a:solidFill>
              <a:srgbClr val="CB1E4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57" name="Google Shape;157;p24"/>
          <p:cNvSpPr txBox="1"/>
          <p:nvPr/>
        </p:nvSpPr>
        <p:spPr>
          <a:xfrm>
            <a:off x="501900" y="2514750"/>
            <a:ext cx="8140200" cy="18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atributo </a:t>
            </a:r>
            <a:r>
              <a:rPr lang="pt-BR" sz="18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name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 responsável por nomear o campo, adicionando como se fosse uma etiqueta ao input. Será muito importante para processar as informações do formulário. 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Deverá ser preenchido sem utilizar caracteres especiais.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536700" y="1155500"/>
            <a:ext cx="86247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type=”text” name=”usuario”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=”” required/&gt;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4" name="Google Shape;164;p25"/>
          <p:cNvCxnSpPr/>
          <p:nvPr/>
        </p:nvCxnSpPr>
        <p:spPr>
          <a:xfrm>
            <a:off x="6182331" y="1616609"/>
            <a:ext cx="7200" cy="886200"/>
          </a:xfrm>
          <a:prstGeom prst="straightConnector1">
            <a:avLst/>
          </a:prstGeom>
          <a:noFill/>
          <a:ln w="28575" cap="flat" cmpd="sng">
            <a:solidFill>
              <a:srgbClr val="CB1E4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65" name="Google Shape;165;p25"/>
          <p:cNvSpPr txBox="1"/>
          <p:nvPr/>
        </p:nvSpPr>
        <p:spPr>
          <a:xfrm>
            <a:off x="519300" y="2560825"/>
            <a:ext cx="8140200" cy="18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atributo </a:t>
            </a:r>
            <a:r>
              <a:rPr lang="pt-BR" sz="18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value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 responsável por especificar o valor do input, uma vez que é o usuário que irá informar esse valor, este atributo fica vazio. Mas em determinadas situações podemos utilizar para colocar pré-informações.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519300" y="1109425"/>
            <a:ext cx="84627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type=”text” name=”usuario” value=””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72" name="Google Shape;172;p26"/>
          <p:cNvCxnSpPr/>
          <p:nvPr/>
        </p:nvCxnSpPr>
        <p:spPr>
          <a:xfrm>
            <a:off x="7752750" y="1572950"/>
            <a:ext cx="900" cy="1153500"/>
          </a:xfrm>
          <a:prstGeom prst="straightConnector1">
            <a:avLst/>
          </a:prstGeom>
          <a:noFill/>
          <a:ln w="28575" cap="flat" cmpd="sng">
            <a:solidFill>
              <a:srgbClr val="CB1E4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" name="Google Shape;173;p26"/>
          <p:cNvSpPr txBox="1"/>
          <p:nvPr/>
        </p:nvSpPr>
        <p:spPr>
          <a:xfrm>
            <a:off x="519300" y="3014425"/>
            <a:ext cx="79638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atributo </a:t>
            </a:r>
            <a:r>
              <a:rPr lang="pt-BR" sz="18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required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 responsável por especificar se esse campo é obrigatório. Este atributo é OPCIONAL, onde caso não seja obrigatório basta não colocá lo.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519300" y="1109425"/>
            <a:ext cx="84627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lang="pt-BR" sz="2000" b="1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pt-BR" sz="2000" b="1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pt-BR" sz="2000" b="1" i="0" u="none" strike="noStrike" cap="none" dirty="0" err="1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pt-BR" sz="20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=”user@email.com”</a:t>
            </a:r>
            <a:r>
              <a:rPr lang="pt-BR" sz="20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2000" b="1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0" name="Google Shape;180;p27"/>
          <p:cNvCxnSpPr/>
          <p:nvPr/>
        </p:nvCxnSpPr>
        <p:spPr>
          <a:xfrm>
            <a:off x="5645775" y="1563325"/>
            <a:ext cx="0" cy="1451100"/>
          </a:xfrm>
          <a:prstGeom prst="straightConnector1">
            <a:avLst/>
          </a:prstGeom>
          <a:noFill/>
          <a:ln w="28575" cap="flat" cmpd="sng">
            <a:solidFill>
              <a:srgbClr val="CB1E4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1" name="Google Shape;181;p27"/>
          <p:cNvSpPr txBox="1"/>
          <p:nvPr/>
        </p:nvSpPr>
        <p:spPr>
          <a:xfrm>
            <a:off x="519300" y="3014425"/>
            <a:ext cx="79638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atributo </a:t>
            </a:r>
            <a:r>
              <a:rPr lang="pt-BR" sz="1800" b="1" i="0" u="none" strike="noStrike" cap="none">
                <a:solidFill>
                  <a:srgbClr val="C10003"/>
                </a:solidFill>
                <a:latin typeface="Raleway"/>
                <a:ea typeface="Raleway"/>
                <a:cs typeface="Raleway"/>
                <a:sym typeface="Raleway"/>
              </a:rPr>
              <a:t>placeholder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permite que coloquemos um texto que servirá de ajuda para o usuário preencher o campo com um exemplo do valor esperado. Esse valor será apagado ao primeiro caractere inserido pelo usuário no campo.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O que aprendemos na aula anterior?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Raleway Medium"/>
                <a:ea typeface="Raleway Medium"/>
                <a:cs typeface="Raleway Medium"/>
                <a:sym typeface="Raleway Medium"/>
              </a:rPr>
              <a:t>Rotas HTML em conjunto com atributos globais. Além disso em css, vimos propriedades e seletores.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9050" y="1381400"/>
            <a:ext cx="3662575" cy="2380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519300" y="1887596"/>
            <a:ext cx="7863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&lt;label&gt; </a:t>
            </a: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Nome e sobrenome: </a:t>
            </a: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  <a:endParaRPr sz="2400" b="0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519300" y="3408550"/>
            <a:ext cx="78639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ID do elemento ao qual o rótulo se refere. (Opcional)</a:t>
            </a:r>
            <a:endParaRPr sz="18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519300" y="1288800"/>
            <a:ext cx="7863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&lt;label 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for=”name”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 Nome e sobrenome: &lt;/label&gt;</a:t>
            </a:r>
            <a:endParaRPr sz="20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519300" y="3408550"/>
            <a:ext cx="78639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atributo </a:t>
            </a:r>
            <a:r>
              <a:rPr lang="pt-BR" sz="18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for</a:t>
            </a: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indica a qual input esse label faz referência utilizando o mesma valor que o id do input..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96" name="Google Shape;196;p29"/>
          <p:cNvCxnSpPr/>
          <p:nvPr/>
        </p:nvCxnSpPr>
        <p:spPr>
          <a:xfrm>
            <a:off x="2134175" y="1873150"/>
            <a:ext cx="9000" cy="497700"/>
          </a:xfrm>
          <a:prstGeom prst="straightConnector1">
            <a:avLst/>
          </a:prstGeom>
          <a:noFill/>
          <a:ln w="28575" cap="flat" cmpd="sng">
            <a:solidFill>
              <a:srgbClr val="CB1E4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519300" y="1288800"/>
            <a:ext cx="7932600" cy="1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name=”país”&gt; 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&lt;option value=”Ar”&gt;Argentina&lt;/option&gt;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&lt;option value=”Br”&gt;Brasil&lt;/option&gt;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&lt;option value=”Co”&gt;Colômbia&lt;/option&gt;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519300" y="3744825"/>
            <a:ext cx="7758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Lista suspensa, também chamado de combobox, é utilizado para criar campos de múltipla escolha com caixa e lista.</a:t>
            </a:r>
            <a:endParaRPr sz="18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519300" y="1288800"/>
            <a:ext cx="7932600" cy="1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&lt;select name=”país”&gt; </a:t>
            </a:r>
            <a:endParaRPr sz="2000" b="1" i="0" u="none" strike="noStrike" cap="none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20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&lt;optgroup </a:t>
            </a:r>
            <a:r>
              <a:rPr lang="pt-BR" sz="2000" b="1" i="0" u="none" strike="noStrike" cap="none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label=”</a:t>
            </a:r>
            <a:r>
              <a:rPr lang="pt-BR" sz="2000" b="1" i="0" u="none" strike="noStrike" cap="non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Sur América</a:t>
            </a:r>
            <a:r>
              <a:rPr lang="pt-BR" sz="2000" b="1" i="0" u="none" strike="noStrike" cap="none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pt-BR" sz="20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	&lt;option value=”Ar”&gt;Argentina&lt;/option&gt;</a:t>
            </a:r>
            <a:endParaRPr sz="2000" b="1" i="0" u="none" strike="noStrike" cap="none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&lt;option value=”Br”&gt;Brasil&lt;/option&gt;</a:t>
            </a:r>
            <a:endParaRPr sz="2000" b="1" i="0" u="none" strike="noStrike" cap="none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&lt;option value=”Co”&gt;Colômbia&lt;/option&gt;</a:t>
            </a:r>
            <a:endParaRPr sz="2000" b="1" i="0" u="none" strike="noStrike" cap="none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&lt;/optgroup&gt;</a:t>
            </a:r>
            <a:endParaRPr sz="20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&lt;/select&gt;</a:t>
            </a:r>
            <a:endParaRPr sz="2000" b="0" i="0" u="none" strike="noStrike" cap="none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519300" y="3744825"/>
            <a:ext cx="7758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Usado para agrupar opções similares dentro de um </a:t>
            </a:r>
            <a:r>
              <a:rPr lang="pt-BR"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dropdown</a:t>
            </a: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481500" y="1226100"/>
            <a:ext cx="5559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519300" y="1288800"/>
            <a:ext cx="79326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textarea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name=”mensagem”&gt; &lt;/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textarea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519300" y="3744825"/>
            <a:ext cx="7758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Campo para escrever várias linhas de texto. Usado geralmente para a opção “sua mensagem” em um formulário.</a:t>
            </a:r>
            <a:endParaRPr sz="18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F29CA3-CFC6-4010-8C87-E5BD228C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20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579100" y="1083725"/>
            <a:ext cx="72300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pt-BR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type=”submit”&gt;Enviar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pt-BR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type=”reset”&gt;Excluir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20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type=”button”&gt;Outra ação</a:t>
            </a: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20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519300" y="3620450"/>
            <a:ext cx="79698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Campo para escrever várias linhas de texto. Usado geralmente para a opção “sua mensagem” em um formulário.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C01EE-3FA2-452F-9781-FF7A6BA2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2B7E30-9554-45C2-9930-69942ED6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4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Vamos deixar o formulário bonito?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9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Raleway Medium"/>
                <a:ea typeface="Raleway Medium"/>
                <a:cs typeface="Raleway Medium"/>
                <a:sym typeface="Raleway Medium"/>
              </a:rPr>
              <a:t>Utilizando CSS, podemos estilizar os campos, proporcionando uma boa experiência para o usuário.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6325" y="1178600"/>
            <a:ext cx="3715050" cy="2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557100" y="858075"/>
            <a:ext cx="6788100" cy="3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resize</a:t>
            </a:r>
            <a:endParaRPr sz="1800" b="0" i="0" u="none" strike="noStrike" cap="none">
              <a:solidFill>
                <a:srgbClr val="CB1E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Define se um elemento pode ser redimensionado ou não. Comumente utilizado na tag &lt;textarea&gt;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resize: none;</a:t>
            </a:r>
            <a:endParaRPr sz="1800" b="0" i="0" u="none" strike="noStrike" cap="none">
              <a:solidFill>
                <a:srgbClr val="CB1E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Outros valores: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both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horizontal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vertical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519300" y="1132325"/>
            <a:ext cx="75678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Quando criamos sites, devemos levar em conta que são feitos para usuários humanos e para: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>
                <a:latin typeface="Raleway"/>
                <a:ea typeface="Raleway"/>
                <a:cs typeface="Raleway"/>
                <a:sym typeface="Raleway"/>
              </a:rPr>
              <a:t>HTML SEMÂNTICO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3525" y="2384850"/>
            <a:ext cx="4299351" cy="14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557100" y="925050"/>
            <a:ext cx="8120100" cy="3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pseudos seletores</a:t>
            </a:r>
            <a:endParaRPr sz="2000" b="0" i="0" u="none" strike="noStrike" cap="none">
              <a:solidFill>
                <a:srgbClr val="CB1E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Os pseudos seletores permitem controlar eventos especiais de um elemento. Eles costumam ser aplicados sobre um seletor existente.</a:t>
            </a: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seletor:pseudo {</a:t>
            </a:r>
            <a:endParaRPr sz="2000" b="0" i="0" u="none" strike="noStrike" cap="none">
              <a:solidFill>
                <a:srgbClr val="CB1E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</a:t>
            </a:r>
            <a:r>
              <a:rPr lang="pt-BR" sz="20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propriedade: valor;</a:t>
            </a:r>
            <a:endParaRPr sz="2000" b="0" i="0" u="none" strike="noStrike" cap="non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}</a:t>
            </a:r>
            <a:endParaRPr sz="2000" b="0" i="0" u="none" strike="noStrike" cap="none">
              <a:solidFill>
                <a:srgbClr val="CB1E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557100" y="940525"/>
            <a:ext cx="83211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hover</a:t>
            </a:r>
            <a:endParaRPr sz="1800" b="0" i="0" u="none" strike="noStrike" cap="none">
              <a:solidFill>
                <a:srgbClr val="CB1E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Controla o estado “hover” de qualquer elemento. O que for definido com esse seletor só será visível quando o cursor for posicionado sobre o elemento.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4348627" y="2928450"/>
            <a:ext cx="4491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a:hover {</a:t>
            </a:r>
            <a:endParaRPr sz="1800" b="1" i="0" u="none" strike="noStrike" cap="none" dirty="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800" b="1" i="0" u="none" strike="noStrike" cap="none" dirty="0" err="1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text-decoration</a:t>
            </a:r>
            <a:r>
              <a:rPr lang="pt-BR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800" b="1" i="0" u="none" strike="noStrike" cap="none" dirty="0" err="1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underline</a:t>
            </a:r>
            <a:r>
              <a:rPr lang="pt-BR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b="1" i="0" u="none" strike="noStrike" cap="none" dirty="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 dirty="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565625" y="2928452"/>
            <a:ext cx="3783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 {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800" b="1" i="0" u="none" strike="noStrike" cap="non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text-decoration: none;</a:t>
            </a:r>
            <a:endParaRPr sz="1800" b="1" i="0" u="none" strike="noStrike" cap="non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598975" y="858075"/>
            <a:ext cx="6788100" cy="13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active</a:t>
            </a:r>
            <a:endParaRPr sz="1800" b="0" i="0" u="none" strike="noStrike" cap="none">
              <a:solidFill>
                <a:srgbClr val="CB1E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 usado para selecionar e estilizar um link ou elemento ativo.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4545529" y="2631525"/>
            <a:ext cx="38994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a:active {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2000" b="1" i="0" u="none" strike="noStrike" cap="non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color: #000000;</a:t>
            </a:r>
            <a:endParaRPr sz="2000" b="1" i="0" u="none" strike="noStrike" cap="non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699075" y="2631525"/>
            <a:ext cx="38994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 {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2000" b="1" i="0" u="none" strike="noStrike" cap="non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color: #ff0000;</a:t>
            </a:r>
            <a:endParaRPr sz="2000" b="1" i="0" u="none" strike="noStrike" cap="non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557100" y="858075"/>
            <a:ext cx="77586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CB1E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focus</a:t>
            </a:r>
            <a:endParaRPr sz="2000" b="0" i="0" u="none" strike="noStrike" cap="none">
              <a:solidFill>
                <a:srgbClr val="CB1E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Controla o “foco” nos campos de um formulário. O que for definido com esse seletor só será visível quando o cursor estiver dentro do campo.</a:t>
            </a: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1892700" y="2644900"/>
            <a:ext cx="4041300" cy="2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input {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800" b="1" i="0" u="none" strike="noStrike" cap="non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background-color: #ff0000;</a:t>
            </a:r>
            <a:endParaRPr sz="1800" b="1" i="0" u="none" strike="noStrike" cap="non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input:focus {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800" b="1" i="0" u="none" strike="noStrike" cap="non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background-color: #000000;</a:t>
            </a:r>
            <a:endParaRPr sz="1800" b="1" i="0" u="none" strike="noStrike" cap="non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Depois do almoço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3" name="Google Shape;273;p40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Raleway Medium"/>
                <a:ea typeface="Raleway Medium"/>
                <a:cs typeface="Raleway Medium"/>
                <a:sym typeface="Raleway Medium"/>
              </a:rPr>
              <a:t>Semântica II e box model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1600" y="666750"/>
            <a:ext cx="3810000" cy="38100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2389200" y="1869150"/>
            <a:ext cx="4365600" cy="14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Semântica II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&amp; box model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O que aprendemos na aula anterior?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42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 Medium"/>
                <a:ea typeface="Raleway Medium"/>
                <a:cs typeface="Raleway Medium"/>
                <a:sym typeface="Raleway Medium"/>
              </a:rPr>
              <a:t>Formatar textos, formulários HTML, imagens, pseudo seletores em CSS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86" name="Google Shape;28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500" y="913188"/>
            <a:ext cx="3317125" cy="33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/>
        </p:nvSpPr>
        <p:spPr>
          <a:xfrm>
            <a:off x="519300" y="1132325"/>
            <a:ext cx="7567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&lt;div&gt; &lt;/div&gt;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Divisão de conteúdo.</a:t>
            </a:r>
            <a:endParaRPr sz="20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 &lt;/span&gt;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Tag multifuncional (não é um bloco).</a:t>
            </a:r>
            <a:endParaRPr sz="20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&lt;pre&gt; &lt;/pre&gt;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Texto pré-formatado. </a:t>
            </a: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Google Shape;292;p43"/>
          <p:cNvSpPr txBox="1">
            <a:spLocks noGrp="1"/>
          </p:cNvSpPr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>
                <a:latin typeface="Raleway"/>
                <a:ea typeface="Raleway"/>
                <a:cs typeface="Raleway"/>
                <a:sym typeface="Raleway"/>
              </a:rPr>
              <a:t>Seções não semânticas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/>
        </p:nvSpPr>
        <p:spPr>
          <a:xfrm>
            <a:off x="644475" y="902025"/>
            <a:ext cx="7442700" cy="3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 &lt;/section&gt;</a:t>
            </a: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Seção de conteúdo monotemático.</a:t>
            </a: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&lt;article&gt; &lt;/article&gt;</a:t>
            </a: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Informações dentro de uma seção.</a:t>
            </a: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&lt;header&gt; &lt;/header&gt;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Cabeçalho do conteúdo ou de um documento.</a:t>
            </a: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&lt;footer&gt; &lt;/footer&gt;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Rodapé do conteúdo ou de um documento.</a:t>
            </a: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8" name="Google Shape;298;p44"/>
          <p:cNvSpPr txBox="1">
            <a:spLocks noGrp="1"/>
          </p:cNvSpPr>
          <p:nvPr>
            <p:ph type="title"/>
          </p:nvPr>
        </p:nvSpPr>
        <p:spPr>
          <a:xfrm>
            <a:off x="644482" y="723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>
                <a:latin typeface="Raleway"/>
                <a:ea typeface="Raleway"/>
                <a:cs typeface="Raleway"/>
                <a:sym typeface="Raleway"/>
              </a:rPr>
              <a:t>Seções semânticas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Tipos de elementos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557100" y="1986175"/>
            <a:ext cx="4062600" cy="2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inline</a:t>
            </a: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Define um elemento com comportamento de linha. Não recebe algumas propriedades do modelo de caixa.</a:t>
            </a: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45"/>
          <p:cNvSpPr txBox="1"/>
          <p:nvPr/>
        </p:nvSpPr>
        <p:spPr>
          <a:xfrm>
            <a:off x="4805500" y="1986175"/>
            <a:ext cx="4062600" cy="2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block</a:t>
            </a: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Define um elemento com</a:t>
            </a: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comportamento de bloco.</a:t>
            </a: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Recebe “facilmente”</a:t>
            </a: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propriedades do modelo de caixa.</a:t>
            </a: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557100" y="858075"/>
            <a:ext cx="3525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display</a:t>
            </a: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/>
        </p:nvSpPr>
        <p:spPr>
          <a:xfrm>
            <a:off x="519300" y="1524765"/>
            <a:ext cx="75678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SEO é o conjunto de estratégias empregadas para potencializar e melhorar o posicionamento de um site nos mecanismos de busca.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519300" y="59950"/>
            <a:ext cx="6712500" cy="1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SEO - Otimização para motores de busca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3">
            <a:alphaModFix/>
          </a:blip>
          <a:srcRect t="3355" b="4968"/>
          <a:stretch/>
        </p:blipFill>
        <p:spPr>
          <a:xfrm>
            <a:off x="2445178" y="2451425"/>
            <a:ext cx="4071298" cy="20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Tipos de elementos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557100" y="1986175"/>
            <a:ext cx="4062600" cy="2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inline-block</a:t>
            </a: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Define um elemento com comportamento de semibloco,</a:t>
            </a: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recebe “facilmente” propriedades do modelo de caixa. Também tem</a:t>
            </a: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propriedades do elemento de linha.</a:t>
            </a: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4805500" y="1986175"/>
            <a:ext cx="4062600" cy="2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none</a:t>
            </a: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Oculta visualmente um elemento</a:t>
            </a: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sem eliminá-lo da estrutura de</a:t>
            </a: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HTML. O efeito é apenas visual.</a:t>
            </a: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557100" y="858075"/>
            <a:ext cx="3525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display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25AC5-23A9-4A03-B25A-6966FA54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F476E2-F163-4F96-BC21-66625A08D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76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0BF8E1-8F16-4536-896F-EB30535A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46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5C9E9-8136-40DD-A467-00D4628A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353E6E-701A-4EE1-BF08-36D9A1B5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4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1A77DF-F011-4A55-84E4-127DF0ED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EB4509-E2D3-41F6-94B6-59033F4A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7EB352-5408-4408-B243-E1A5D8B0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62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2F5DE-7379-46D6-9BA6-59F51ECE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BCF856-0AA1-4AA0-BE09-90470664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A45828E-7E58-4E9F-818A-6EE7B902A2AC}"/>
              </a:ext>
            </a:extLst>
          </p:cNvPr>
          <p:cNvCxnSpPr/>
          <p:nvPr/>
        </p:nvCxnSpPr>
        <p:spPr>
          <a:xfrm flipV="1">
            <a:off x="7101555" y="1828800"/>
            <a:ext cx="982766" cy="102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A8A529-C13E-41FD-9A59-A84890B3BAB6}"/>
              </a:ext>
            </a:extLst>
          </p:cNvPr>
          <p:cNvSpPr txBox="1"/>
          <p:nvPr/>
        </p:nvSpPr>
        <p:spPr>
          <a:xfrm>
            <a:off x="8152688" y="1384419"/>
            <a:ext cx="991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Tira</a:t>
            </a:r>
            <a:r>
              <a:rPr lang="en-US" dirty="0"/>
              <a:t> o </a:t>
            </a:r>
            <a:r>
              <a:rPr lang="en-US" dirty="0" err="1"/>
              <a:t>espaco</a:t>
            </a:r>
            <a:r>
              <a:rPr lang="en-US" dirty="0"/>
              <a:t> entre as li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1644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9E48B-6729-4AD6-92F4-1146F9E8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6395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Tipos de elementos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47"/>
          <p:cNvSpPr txBox="1"/>
          <p:nvPr/>
        </p:nvSpPr>
        <p:spPr>
          <a:xfrm>
            <a:off x="557100" y="858075"/>
            <a:ext cx="3525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display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21" name="Google Shape;321;p47"/>
          <p:cNvGraphicFramePr/>
          <p:nvPr/>
        </p:nvGraphicFramePr>
        <p:xfrm>
          <a:off x="713938" y="1656800"/>
          <a:ext cx="7716125" cy="1981050"/>
        </p:xfrm>
        <a:graphic>
          <a:graphicData uri="http://schemas.openxmlformats.org/drawingml/2006/table">
            <a:tbl>
              <a:tblPr>
                <a:noFill/>
                <a:tableStyleId>{320CF3FB-4538-47EE-ADFC-7BDD1C00B1FC}</a:tableStyleId>
              </a:tblPr>
              <a:tblGrid>
                <a:gridCol w="154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display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padding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margin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width/height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quebra de linha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inline</a:t>
                      </a: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block</a:t>
                      </a: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inline-block</a:t>
                      </a: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none</a:t>
                      </a: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7809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Vamos testar!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7" name="Google Shape;32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3025" y="1394800"/>
            <a:ext cx="3737950" cy="28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/>
        </p:nvSpPr>
        <p:spPr>
          <a:xfrm>
            <a:off x="519300" y="1524800"/>
            <a:ext cx="4707300" cy="23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 é justamente nessa otimização que entra o HTML semântico, isso por que o uso de determinadas tags HTML podem reforçar o </a:t>
            </a:r>
            <a:r>
              <a:rPr lang="pt-BR" sz="1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significado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do conteúdo de um site.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Imprescindível para </a:t>
            </a:r>
            <a:r>
              <a:rPr lang="pt-BR" sz="1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SEO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519300" y="59950"/>
            <a:ext cx="6712500" cy="1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SEO - Otimização para motores de busca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r="-16902" b="-16902"/>
          <a:stretch/>
        </p:blipFill>
        <p:spPr>
          <a:xfrm>
            <a:off x="5411900" y="1387713"/>
            <a:ext cx="2900526" cy="290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49"/>
          <p:cNvSpPr txBox="1"/>
          <p:nvPr/>
        </p:nvSpPr>
        <p:spPr>
          <a:xfrm>
            <a:off x="557100" y="858075"/>
            <a:ext cx="77586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overflow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4" name="Google Shape;33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000" y="1294675"/>
            <a:ext cx="4783626" cy="33476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/>
        </p:nvSpPr>
        <p:spPr>
          <a:xfrm>
            <a:off x="2085216" y="4096908"/>
            <a:ext cx="10842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7B8C"/>
              </a:buClr>
              <a:buSzPts val="1300"/>
              <a:buFont typeface="Varela Round"/>
              <a:buNone/>
            </a:pPr>
            <a:r>
              <a:rPr lang="pt-BR" sz="1300" b="0" i="0" u="none" strike="noStrike" cap="none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overflow: </a:t>
            </a:r>
            <a:r>
              <a:rPr lang="pt-BR" sz="1300" b="0" i="0" u="none" strike="noStrike" cap="none">
                <a:solidFill>
                  <a:srgbClr val="ED4A00"/>
                </a:solidFill>
                <a:latin typeface="Varela Round"/>
                <a:ea typeface="Varela Round"/>
                <a:cs typeface="Varela Round"/>
                <a:sym typeface="Varela Round"/>
              </a:rPr>
              <a:t>visible;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9"/>
          <p:cNvSpPr txBox="1"/>
          <p:nvPr/>
        </p:nvSpPr>
        <p:spPr>
          <a:xfrm>
            <a:off x="3170625" y="2393469"/>
            <a:ext cx="10842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7B8C"/>
              </a:buClr>
              <a:buSzPts val="1300"/>
              <a:buFont typeface="Varela Round"/>
              <a:buNone/>
            </a:pPr>
            <a:r>
              <a:rPr lang="pt-BR" sz="1300" b="0" i="0" u="none" strike="noStrike" cap="none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overflow: </a:t>
            </a:r>
            <a:r>
              <a:rPr lang="pt-BR" sz="1300" b="0" i="0" u="none" strike="noStrike" cap="none">
                <a:solidFill>
                  <a:srgbClr val="ED4A00"/>
                </a:solidFill>
                <a:latin typeface="Varela Round"/>
                <a:ea typeface="Varela Round"/>
                <a:cs typeface="Varela Round"/>
                <a:sym typeface="Varela Round"/>
              </a:rPr>
              <a:t>hidden;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9"/>
          <p:cNvSpPr txBox="1"/>
          <p:nvPr/>
        </p:nvSpPr>
        <p:spPr>
          <a:xfrm>
            <a:off x="4296263" y="2388477"/>
            <a:ext cx="10842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7B8C"/>
              </a:buClr>
              <a:buSzPts val="1300"/>
              <a:buFont typeface="Varela Round"/>
              <a:buNone/>
            </a:pPr>
            <a:r>
              <a:rPr lang="pt-BR" sz="1300" b="0" i="0" u="none" strike="noStrike" cap="none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overflow: </a:t>
            </a:r>
            <a:r>
              <a:rPr lang="pt-BR" sz="1300" b="0" i="0" u="none" strike="noStrike" cap="none">
                <a:solidFill>
                  <a:srgbClr val="ED4A00"/>
                </a:solidFill>
                <a:latin typeface="Varela Round"/>
                <a:ea typeface="Varela Round"/>
                <a:cs typeface="Varela Round"/>
                <a:sym typeface="Varela Round"/>
              </a:rPr>
              <a:t>scroll;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9"/>
          <p:cNvSpPr txBox="1"/>
          <p:nvPr/>
        </p:nvSpPr>
        <p:spPr>
          <a:xfrm>
            <a:off x="5368865" y="2393469"/>
            <a:ext cx="10842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7B8C"/>
              </a:buClr>
              <a:buSzPts val="1300"/>
              <a:buFont typeface="Varela Round"/>
              <a:buNone/>
            </a:pPr>
            <a:r>
              <a:rPr lang="pt-BR" sz="1300" b="0" i="0" u="none" strike="noStrike" cap="none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overflow: </a:t>
            </a:r>
            <a:r>
              <a:rPr lang="pt-BR" sz="1300" b="0" i="0" u="none" strike="noStrike" cap="none">
                <a:solidFill>
                  <a:srgbClr val="ED4A00"/>
                </a:solidFill>
                <a:latin typeface="Varela Round"/>
                <a:ea typeface="Varela Round"/>
                <a:cs typeface="Varela Round"/>
                <a:sym typeface="Varela Round"/>
              </a:rPr>
              <a:t>auto;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4" name="Google Shape;344;p50"/>
          <p:cNvSpPr txBox="1"/>
          <p:nvPr/>
        </p:nvSpPr>
        <p:spPr>
          <a:xfrm>
            <a:off x="557100" y="858075"/>
            <a:ext cx="77586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width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5" name="Google Shape;345;p50"/>
          <p:cNvSpPr txBox="1"/>
          <p:nvPr/>
        </p:nvSpPr>
        <p:spPr>
          <a:xfrm>
            <a:off x="2877450" y="1656850"/>
            <a:ext cx="3389100" cy="2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2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width: 560px;</a:t>
            </a: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630450" y="3723950"/>
            <a:ext cx="78831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Atenção: se um elemento não tiver a width declarada, ela será igual a 100% do container pai, desde que seja um bloco.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2" name="Google Shape;352;p51"/>
          <p:cNvSpPr txBox="1"/>
          <p:nvPr/>
        </p:nvSpPr>
        <p:spPr>
          <a:xfrm>
            <a:off x="557100" y="858075"/>
            <a:ext cx="77586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3" name="Google Shape;353;p51"/>
          <p:cNvSpPr txBox="1"/>
          <p:nvPr/>
        </p:nvSpPr>
        <p:spPr>
          <a:xfrm>
            <a:off x="2877450" y="1656850"/>
            <a:ext cx="3389100" cy="2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2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height: 560px;</a:t>
            </a: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51"/>
          <p:cNvSpPr txBox="1"/>
          <p:nvPr/>
        </p:nvSpPr>
        <p:spPr>
          <a:xfrm>
            <a:off x="630450" y="3723950"/>
            <a:ext cx="78831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Atenção: se um elemento não tiver a height declarada, ela será igual à altura do conteúdo interno, seja ele um bloco ou uma linha.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Título Principal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p52"/>
          <p:cNvSpPr txBox="1"/>
          <p:nvPr/>
        </p:nvSpPr>
        <p:spPr>
          <a:xfrm>
            <a:off x="557100" y="858075"/>
            <a:ext cx="77586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width/height</a:t>
            </a: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2592000" y="1671750"/>
            <a:ext cx="3960000" cy="1800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52"/>
          <p:cNvSpPr txBox="1"/>
          <p:nvPr/>
        </p:nvSpPr>
        <p:spPr>
          <a:xfrm>
            <a:off x="2772000" y="2039550"/>
            <a:ext cx="36000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elemento</a:t>
            </a:r>
            <a:endParaRPr sz="24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display:block;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display:inline-block;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52"/>
          <p:cNvSpPr txBox="1"/>
          <p:nvPr/>
        </p:nvSpPr>
        <p:spPr>
          <a:xfrm>
            <a:off x="2592000" y="1635750"/>
            <a:ext cx="939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width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52"/>
          <p:cNvSpPr txBox="1"/>
          <p:nvPr/>
        </p:nvSpPr>
        <p:spPr>
          <a:xfrm rot="-5400000">
            <a:off x="5903850" y="1851750"/>
            <a:ext cx="864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53"/>
          <p:cNvSpPr txBox="1"/>
          <p:nvPr/>
        </p:nvSpPr>
        <p:spPr>
          <a:xfrm>
            <a:off x="557100" y="858075"/>
            <a:ext cx="77586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padding 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1" name="Google Shape;371;p53"/>
          <p:cNvSpPr txBox="1"/>
          <p:nvPr/>
        </p:nvSpPr>
        <p:spPr>
          <a:xfrm>
            <a:off x="1807350" y="1431375"/>
            <a:ext cx="5529300" cy="2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padding-top: 10px;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padding-right: 20px;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padding-bottom: 30px;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padding-left: 40px;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/* shorthand */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padding: 10px 20px 30px 40px;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	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7" name="Google Shape;377;p54"/>
          <p:cNvSpPr txBox="1"/>
          <p:nvPr/>
        </p:nvSpPr>
        <p:spPr>
          <a:xfrm>
            <a:off x="557100" y="858075"/>
            <a:ext cx="7758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padding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8" name="Google Shape;378;p54"/>
          <p:cNvSpPr/>
          <p:nvPr/>
        </p:nvSpPr>
        <p:spPr>
          <a:xfrm>
            <a:off x="1916400" y="1468575"/>
            <a:ext cx="5040000" cy="2520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97B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2456400" y="1828575"/>
            <a:ext cx="3960000" cy="1800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0" name="Google Shape;380;p54"/>
          <p:cNvSpPr txBox="1"/>
          <p:nvPr/>
        </p:nvSpPr>
        <p:spPr>
          <a:xfrm>
            <a:off x="2456400" y="1792575"/>
            <a:ext cx="887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width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54"/>
          <p:cNvSpPr txBox="1"/>
          <p:nvPr/>
        </p:nvSpPr>
        <p:spPr>
          <a:xfrm rot="-5400000">
            <a:off x="5768250" y="2008575"/>
            <a:ext cx="864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54"/>
          <p:cNvSpPr txBox="1"/>
          <p:nvPr/>
        </p:nvSpPr>
        <p:spPr>
          <a:xfrm>
            <a:off x="1916400" y="1396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padding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54"/>
          <p:cNvSpPr txBox="1"/>
          <p:nvPr/>
        </p:nvSpPr>
        <p:spPr>
          <a:xfrm>
            <a:off x="2636400" y="2196375"/>
            <a:ext cx="36000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elemento</a:t>
            </a:r>
            <a:endParaRPr sz="24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display:block;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display:inline-block;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55"/>
          <p:cNvSpPr txBox="1"/>
          <p:nvPr/>
        </p:nvSpPr>
        <p:spPr>
          <a:xfrm>
            <a:off x="557100" y="858075"/>
            <a:ext cx="77586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55"/>
          <p:cNvSpPr txBox="1"/>
          <p:nvPr/>
        </p:nvSpPr>
        <p:spPr>
          <a:xfrm>
            <a:off x="1807350" y="1431375"/>
            <a:ext cx="5529300" cy="2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border-style: solid;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border-width: 2px;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border-color: #FF0000;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/* shorthand */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border: solid 2px #FF0000;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6" name="Google Shape;396;p56"/>
          <p:cNvSpPr txBox="1"/>
          <p:nvPr/>
        </p:nvSpPr>
        <p:spPr>
          <a:xfrm>
            <a:off x="557100" y="858075"/>
            <a:ext cx="7758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7" name="Google Shape;397;p56"/>
          <p:cNvSpPr/>
          <p:nvPr/>
        </p:nvSpPr>
        <p:spPr>
          <a:xfrm>
            <a:off x="1994250" y="1345746"/>
            <a:ext cx="5155500" cy="2882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8" name="Google Shape;398;p56"/>
          <p:cNvSpPr txBox="1"/>
          <p:nvPr/>
        </p:nvSpPr>
        <p:spPr>
          <a:xfrm>
            <a:off x="1994250" y="1263400"/>
            <a:ext cx="1104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56"/>
          <p:cNvSpPr/>
          <p:nvPr/>
        </p:nvSpPr>
        <p:spPr>
          <a:xfrm>
            <a:off x="2316464" y="1617793"/>
            <a:ext cx="4511100" cy="22554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56"/>
          <p:cNvSpPr/>
          <p:nvPr/>
        </p:nvSpPr>
        <p:spPr>
          <a:xfrm>
            <a:off x="2799786" y="1940008"/>
            <a:ext cx="3544200" cy="1611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56"/>
          <p:cNvSpPr txBox="1"/>
          <p:nvPr/>
        </p:nvSpPr>
        <p:spPr>
          <a:xfrm>
            <a:off x="2799771" y="1907796"/>
            <a:ext cx="8133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width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56"/>
          <p:cNvSpPr txBox="1"/>
          <p:nvPr/>
        </p:nvSpPr>
        <p:spPr>
          <a:xfrm rot="-5400000">
            <a:off x="5691369" y="2173603"/>
            <a:ext cx="9189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56"/>
          <p:cNvSpPr txBox="1"/>
          <p:nvPr/>
        </p:nvSpPr>
        <p:spPr>
          <a:xfrm>
            <a:off x="2316459" y="1553360"/>
            <a:ext cx="12186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padding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56"/>
          <p:cNvSpPr txBox="1"/>
          <p:nvPr/>
        </p:nvSpPr>
        <p:spPr>
          <a:xfrm>
            <a:off x="2960893" y="2269205"/>
            <a:ext cx="32220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elemento</a:t>
            </a:r>
            <a:endParaRPr sz="24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display:block;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display:inline-block;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57"/>
          <p:cNvSpPr txBox="1"/>
          <p:nvPr/>
        </p:nvSpPr>
        <p:spPr>
          <a:xfrm>
            <a:off x="557100" y="858075"/>
            <a:ext cx="77586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margin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p57"/>
          <p:cNvSpPr txBox="1"/>
          <p:nvPr/>
        </p:nvSpPr>
        <p:spPr>
          <a:xfrm>
            <a:off x="1807350" y="1431375"/>
            <a:ext cx="5529300" cy="2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margin-top: 10px;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margin-right: 20px;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margin-bottom: 30px;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margin-left: 40px;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/* shorthand */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margin: 10px 20px 30px 40px;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	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7" name="Google Shape;417;p58"/>
          <p:cNvSpPr txBox="1"/>
          <p:nvPr/>
        </p:nvSpPr>
        <p:spPr>
          <a:xfrm>
            <a:off x="557100" y="858075"/>
            <a:ext cx="7758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margin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8" name="Google Shape;418;p58"/>
          <p:cNvSpPr/>
          <p:nvPr/>
        </p:nvSpPr>
        <p:spPr>
          <a:xfrm>
            <a:off x="1891200" y="1447936"/>
            <a:ext cx="5090400" cy="3079500"/>
          </a:xfrm>
          <a:prstGeom prst="rect">
            <a:avLst/>
          </a:prstGeom>
          <a:solidFill>
            <a:srgbClr val="CB1E4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9" name="Google Shape;419;p58"/>
          <p:cNvSpPr txBox="1"/>
          <p:nvPr/>
        </p:nvSpPr>
        <p:spPr>
          <a:xfrm>
            <a:off x="1891200" y="1342857"/>
            <a:ext cx="1090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margin</a:t>
            </a:r>
            <a:endParaRPr sz="18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0" name="Google Shape;420;p58"/>
          <p:cNvSpPr/>
          <p:nvPr/>
        </p:nvSpPr>
        <p:spPr>
          <a:xfrm>
            <a:off x="2174012" y="1714935"/>
            <a:ext cx="4524900" cy="25296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1" name="Google Shape;421;p58"/>
          <p:cNvSpPr txBox="1"/>
          <p:nvPr/>
        </p:nvSpPr>
        <p:spPr>
          <a:xfrm>
            <a:off x="2174012" y="1642659"/>
            <a:ext cx="969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2" name="Google Shape;422;p58"/>
          <p:cNvSpPr/>
          <p:nvPr/>
        </p:nvSpPr>
        <p:spPr>
          <a:xfrm>
            <a:off x="2456824" y="1953713"/>
            <a:ext cx="3959400" cy="1979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3" name="Google Shape;423;p58"/>
          <p:cNvSpPr/>
          <p:nvPr/>
        </p:nvSpPr>
        <p:spPr>
          <a:xfrm>
            <a:off x="2881042" y="2236524"/>
            <a:ext cx="3111000" cy="1413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4" name="Google Shape;424;p58"/>
          <p:cNvSpPr txBox="1"/>
          <p:nvPr/>
        </p:nvSpPr>
        <p:spPr>
          <a:xfrm>
            <a:off x="2881049" y="2208250"/>
            <a:ext cx="10902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width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5" name="Google Shape;425;p58"/>
          <p:cNvSpPr txBox="1"/>
          <p:nvPr/>
        </p:nvSpPr>
        <p:spPr>
          <a:xfrm rot="-5400000">
            <a:off x="5307357" y="2499524"/>
            <a:ext cx="922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2456825" y="1856861"/>
            <a:ext cx="10902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padding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3022449" y="2525463"/>
            <a:ext cx="28281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elemento</a:t>
            </a:r>
            <a:endParaRPr sz="24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display:block;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display:inline-block;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519300" y="1118125"/>
            <a:ext cx="8201700" cy="3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 semântica: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&lt;strong&gt;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Texto importante que deve ser destacado </a:t>
            </a: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&lt;/strong&gt;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Sem semântica: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&lt;b&gt;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Texto simples em negrito </a:t>
            </a: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&lt;/b&gt;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por padrão, o texto aparece em negrito nos dois casos. A tag que dá semântica é &lt;strong&gt;.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SEMÂNTICAS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9" descr="modelo_caja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275" y="414900"/>
            <a:ext cx="5035451" cy="43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box-sizing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9" name="Google Shape;439;p60"/>
          <p:cNvSpPr txBox="1"/>
          <p:nvPr/>
        </p:nvSpPr>
        <p:spPr>
          <a:xfrm>
            <a:off x="2184150" y="1417875"/>
            <a:ext cx="4504500" cy="1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box-sizing: border-box;</a:t>
            </a: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/* content-box (padrão) */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60"/>
          <p:cNvSpPr txBox="1"/>
          <p:nvPr/>
        </p:nvSpPr>
        <p:spPr>
          <a:xfrm>
            <a:off x="579900" y="3451375"/>
            <a:ext cx="79842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esta propriedade facilita o uso do modelo de caixa, pois desconta automaticamente da largura e da altura o que será somado ao preenchimento e à borda. Atenção: a margem ainda precisa ser somada.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Referências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6" name="Google Shape;446;p61"/>
          <p:cNvSpPr txBox="1"/>
          <p:nvPr/>
        </p:nvSpPr>
        <p:spPr>
          <a:xfrm>
            <a:off x="557100" y="858075"/>
            <a:ext cx="77586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https://origamid.com/projetos/flexbox-guia-completo/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http://www.flexboxdefense.com/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https://flexboxfroggy.com/#pt-br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 b="0">
                <a:latin typeface="Arial"/>
                <a:ea typeface="Arial"/>
                <a:cs typeface="Arial"/>
                <a:sym typeface="Arial"/>
              </a:rPr>
              <a:t>Na próxima aula</a:t>
            </a:r>
            <a:endParaRPr/>
          </a:p>
        </p:txBody>
      </p:sp>
      <p:sp>
        <p:nvSpPr>
          <p:cNvPr id="452" name="Google Shape;452;p62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Posicionamento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3" name="Google Shape;45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4300" y="51122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373000" y="1158425"/>
            <a:ext cx="86397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&lt;em&gt; </a:t>
            </a:r>
            <a:r>
              <a:rPr lang="pt-BR" sz="16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Texto que deve ser enfatizado</a:t>
            </a:r>
            <a:r>
              <a:rPr lang="pt-BR" sz="18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&lt;/em&gt; &lt;i&gt;&lt;/i&gt;</a:t>
            </a:r>
            <a:endParaRPr sz="1800" b="1" i="0" u="none" strike="noStrike" cap="none" dirty="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800" b="1" i="0" u="none" strike="noStrike" cap="none" dirty="0" err="1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6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Texto que deverá ser realçado com fundo amarelo</a:t>
            </a: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800" b="1" i="0" u="none" strike="noStrike" cap="none" dirty="0" err="1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 b="1" i="0" u="none" strike="noStrike" cap="none" dirty="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&lt;cite&gt; </a:t>
            </a:r>
            <a:r>
              <a:rPr lang="pt-BR" sz="16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Citação de texto, como um livro, filme e etc.</a:t>
            </a: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&lt;/cite&gt;</a:t>
            </a:r>
            <a:endParaRPr sz="1800" b="1" i="0" u="none" strike="noStrike" cap="none" dirty="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800" b="1" i="0" u="none" strike="noStrike" cap="none" dirty="0" err="1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abbr</a:t>
            </a: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 title=”World Wide Web Consortium”&gt; </a:t>
            </a:r>
            <a:r>
              <a:rPr lang="pt-BR" sz="16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W3C(Abreviação)</a:t>
            </a: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800" b="1" i="0" u="none" strike="noStrike" cap="none" dirty="0" err="1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abbr</a:t>
            </a:r>
            <a:r>
              <a:rPr lang="pt-BR" sz="1800" b="1" i="0" u="none" strike="noStrike" cap="none" dirty="0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 b="1" i="0" u="none" strike="noStrike" cap="none" dirty="0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SEMÂNTICAS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FORMULÁRIOS HTML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7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Sistema para </a:t>
            </a:r>
            <a:r>
              <a:rPr lang="pt-BR" b="1">
                <a:latin typeface="Raleway"/>
                <a:ea typeface="Raleway"/>
                <a:cs typeface="Raleway"/>
                <a:sym typeface="Raleway"/>
              </a:rPr>
              <a:t>capturar dados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Precisa de linguagens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adicionais para  funcionar de forma completa.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4" name="Google Shape;84;p16" descr="997c98690995eb77cb65cb88f39856b0.jpg"/>
          <p:cNvPicPr preferRelativeResize="0"/>
          <p:nvPr/>
        </p:nvPicPr>
        <p:blipFill rotWithShape="1">
          <a:blip r:embed="rId3">
            <a:alphaModFix/>
          </a:blip>
          <a:srcRect l="5767" t="2115" r="6040" b="2116"/>
          <a:stretch/>
        </p:blipFill>
        <p:spPr>
          <a:xfrm>
            <a:off x="4957600" y="607300"/>
            <a:ext cx="3941275" cy="3928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519300" y="1118126"/>
            <a:ext cx="75678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funcionar de forma completa, os formulários precisam ter “4 partes”. São elas: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19300" y="2259825"/>
            <a:ext cx="1346700" cy="392700"/>
          </a:xfrm>
          <a:prstGeom prst="rect">
            <a:avLst/>
          </a:prstGeom>
          <a:noFill/>
          <a:ln w="19050" cap="flat" cmpd="sng">
            <a:solidFill>
              <a:srgbClr val="CB1E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CAPTURAR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676725" y="2259825"/>
            <a:ext cx="1346700" cy="392700"/>
          </a:xfrm>
          <a:prstGeom prst="rect">
            <a:avLst/>
          </a:prstGeom>
          <a:noFill/>
          <a:ln w="19050" cap="flat" cmpd="sng">
            <a:solidFill>
              <a:srgbClr val="CB1E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VALIDAR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834150" y="2259825"/>
            <a:ext cx="1346700" cy="392700"/>
          </a:xfrm>
          <a:prstGeom prst="rect">
            <a:avLst/>
          </a:prstGeom>
          <a:noFill/>
          <a:ln w="19050" cap="flat" cmpd="sng">
            <a:solidFill>
              <a:srgbClr val="CB1E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VALIDAR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cxnSp>
        <p:nvCxnSpPr>
          <p:cNvPr id="94" name="Google Shape;94;p17"/>
          <p:cNvCxnSpPr>
            <a:stCxn id="91" idx="3"/>
            <a:endCxn id="92" idx="1"/>
          </p:cNvCxnSpPr>
          <p:nvPr/>
        </p:nvCxnSpPr>
        <p:spPr>
          <a:xfrm>
            <a:off x="1866000" y="2456175"/>
            <a:ext cx="81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" name="Google Shape;95;p17"/>
          <p:cNvCxnSpPr>
            <a:stCxn id="92" idx="3"/>
            <a:endCxn id="93" idx="1"/>
          </p:cNvCxnSpPr>
          <p:nvPr/>
        </p:nvCxnSpPr>
        <p:spPr>
          <a:xfrm>
            <a:off x="4023425" y="2456175"/>
            <a:ext cx="81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6" name="Google Shape;96;p17"/>
          <p:cNvSpPr txBox="1"/>
          <p:nvPr/>
        </p:nvSpPr>
        <p:spPr>
          <a:xfrm>
            <a:off x="519300" y="2962350"/>
            <a:ext cx="1346700" cy="924300"/>
          </a:xfrm>
          <a:prstGeom prst="rect">
            <a:avLst/>
          </a:prstGeom>
          <a:noFill/>
          <a:ln w="19050" cap="flat" cmpd="sng">
            <a:solidFill>
              <a:srgbClr val="CB1E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HTML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(Cliente)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676725" y="2938425"/>
            <a:ext cx="1346700" cy="924300"/>
          </a:xfrm>
          <a:prstGeom prst="rect">
            <a:avLst/>
          </a:prstGeom>
          <a:noFill/>
          <a:ln w="19050" cap="flat" cmpd="sng">
            <a:solidFill>
              <a:srgbClr val="CB1E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Javascript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(Cliente)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991575" y="2908525"/>
            <a:ext cx="1346700" cy="924300"/>
          </a:xfrm>
          <a:prstGeom prst="rect">
            <a:avLst/>
          </a:prstGeom>
          <a:noFill/>
          <a:ln w="19050" cap="flat" cmpd="sng">
            <a:solidFill>
              <a:srgbClr val="CB1E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PHP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(Servidor)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6991575" y="2259825"/>
            <a:ext cx="1346700" cy="392700"/>
          </a:xfrm>
          <a:prstGeom prst="rect">
            <a:avLst/>
          </a:prstGeom>
          <a:noFill/>
          <a:ln w="19050" cap="flat" cmpd="sng">
            <a:solidFill>
              <a:srgbClr val="CB1E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PROCESSAR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cxnSp>
        <p:nvCxnSpPr>
          <p:cNvPr id="100" name="Google Shape;100;p17"/>
          <p:cNvCxnSpPr>
            <a:stCxn id="93" idx="3"/>
          </p:cNvCxnSpPr>
          <p:nvPr/>
        </p:nvCxnSpPr>
        <p:spPr>
          <a:xfrm>
            <a:off x="6180850" y="2456175"/>
            <a:ext cx="801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1" name="Google Shape;101;p17"/>
          <p:cNvSpPr txBox="1"/>
          <p:nvPr/>
        </p:nvSpPr>
        <p:spPr>
          <a:xfrm>
            <a:off x="4834150" y="2962350"/>
            <a:ext cx="1346700" cy="924300"/>
          </a:xfrm>
          <a:prstGeom prst="rect">
            <a:avLst/>
          </a:prstGeom>
          <a:noFill/>
          <a:ln w="19050" cap="flat" cmpd="sng">
            <a:solidFill>
              <a:srgbClr val="CB1E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PHP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(Servidor)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1945</Words>
  <Application>Microsoft Office PowerPoint</Application>
  <PresentationFormat>Apresentação na tela (16:9)</PresentationFormat>
  <Paragraphs>395</Paragraphs>
  <Slides>63</Slides>
  <Notes>54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70" baseType="lpstr">
      <vt:lpstr>Arial</vt:lpstr>
      <vt:lpstr>Raleway SemiBold</vt:lpstr>
      <vt:lpstr>Raleway Medium</vt:lpstr>
      <vt:lpstr>Raleway</vt:lpstr>
      <vt:lpstr>Varela Round</vt:lpstr>
      <vt:lpstr>Courier New</vt:lpstr>
      <vt:lpstr>Simple Light</vt:lpstr>
      <vt:lpstr>HTML SEMÂNTICO  &amp; FORMULÁRIOS</vt:lpstr>
      <vt:lpstr>O que aprendemos na aula anterior?</vt:lpstr>
      <vt:lpstr>HTML SEMÂNTICO</vt:lpstr>
      <vt:lpstr>SEO - Otimização para motores de busca</vt:lpstr>
      <vt:lpstr>SEO - Otimização para motores de busca</vt:lpstr>
      <vt:lpstr>TAGS SEMÂNTICAS</vt:lpstr>
      <vt:lpstr>TAGS SEMÂNTICAS</vt:lpstr>
      <vt:lpstr>FORMULÁRIOS HTML</vt:lpstr>
      <vt:lpstr>FORMULÁRIOS HTML</vt:lpstr>
      <vt:lpstr>TAGS FORMULÁRIOS HTML</vt:lpstr>
      <vt:lpstr>TAGS FORMULÁRIOS HTML</vt:lpstr>
      <vt:lpstr>TAGS FORMULÁRIOS HTML</vt:lpstr>
      <vt:lpstr>TAGS FORMULÁRIOS HTML</vt:lpstr>
      <vt:lpstr>TAGS FORMULÁRIOS HTML</vt:lpstr>
      <vt:lpstr>TAGS FORMULÁRIOS HTML</vt:lpstr>
      <vt:lpstr>TAGS FORMULÁRIOS HTML</vt:lpstr>
      <vt:lpstr>TAGS FORMULÁRIOS HTML</vt:lpstr>
      <vt:lpstr>TAGS FORMULÁRIOS HTML</vt:lpstr>
      <vt:lpstr>TAGS FORMULÁRIOS HTML</vt:lpstr>
      <vt:lpstr>TAGS FORMULÁRIOS HTML</vt:lpstr>
      <vt:lpstr>TAGS FORMULÁRIOS HTML</vt:lpstr>
      <vt:lpstr>TAGS FORMULÁRIOS HTML</vt:lpstr>
      <vt:lpstr>TAGS FORMULÁRIOS HTML</vt:lpstr>
      <vt:lpstr>TAGS FORMULÁRIOS HTML</vt:lpstr>
      <vt:lpstr>Apresentação do PowerPoint</vt:lpstr>
      <vt:lpstr>TAGS FORMULÁRIOS HTML</vt:lpstr>
      <vt:lpstr>Apresentação do PowerPoint</vt:lpstr>
      <vt:lpstr>Vamos deixar o formulário bonito?</vt:lpstr>
      <vt:lpstr>Propriedades CSS</vt:lpstr>
      <vt:lpstr>Propriedades CSS</vt:lpstr>
      <vt:lpstr>Propriedades CSS</vt:lpstr>
      <vt:lpstr>Propriedades CSS</vt:lpstr>
      <vt:lpstr>Propriedades CSS</vt:lpstr>
      <vt:lpstr>Depois do almoço</vt:lpstr>
      <vt:lpstr>Semântica II  &amp; box model</vt:lpstr>
      <vt:lpstr>O que aprendemos na aula anterior?</vt:lpstr>
      <vt:lpstr>Seções não semânticas</vt:lpstr>
      <vt:lpstr>Seções semânticas</vt:lpstr>
      <vt:lpstr>Tipos de elementos</vt:lpstr>
      <vt:lpstr>Tipos de elementos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elementos</vt:lpstr>
      <vt:lpstr>Vamos testar!</vt:lpstr>
      <vt:lpstr>Propriedades CSS</vt:lpstr>
      <vt:lpstr>Propriedades CSS</vt:lpstr>
      <vt:lpstr>Propriedades CSS</vt:lpstr>
      <vt:lpstr>Título Principal</vt:lpstr>
      <vt:lpstr>Propriedades CSS</vt:lpstr>
      <vt:lpstr>Propriedades CSS </vt:lpstr>
      <vt:lpstr>Propriedades CSS</vt:lpstr>
      <vt:lpstr>Propriedades CSS</vt:lpstr>
      <vt:lpstr>Propriedades CSS</vt:lpstr>
      <vt:lpstr>Propriedades CSS </vt:lpstr>
      <vt:lpstr>Apresentação do PowerPoint</vt:lpstr>
      <vt:lpstr>Propriedades CSS</vt:lpstr>
      <vt:lpstr>Referências</vt:lpstr>
      <vt:lpstr>Na próxima 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SEMÂNTICO  &amp; FORMULÁRIOS</dc:title>
  <cp:lastModifiedBy>Adriana Fernandes Dorigão</cp:lastModifiedBy>
  <cp:revision>7</cp:revision>
  <dcterms:modified xsi:type="dcterms:W3CDTF">2020-07-21T01:38:16Z</dcterms:modified>
</cp:coreProperties>
</file>